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5"/>
  </p:notesMasterIdLst>
  <p:handoutMasterIdLst>
    <p:handoutMasterId r:id="rId6"/>
  </p:handoutMasterIdLst>
  <p:sldIdLst>
    <p:sldId id="271" r:id="rId2"/>
    <p:sldId id="274" r:id="rId3"/>
    <p:sldId id="275" r:id="rId4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9" autoAdjust="0"/>
    <p:restoredTop sz="94645" autoAdjust="0"/>
  </p:normalViewPr>
  <p:slideViewPr>
    <p:cSldViewPr snapToGrid="0" showGuides="1">
      <p:cViewPr>
        <p:scale>
          <a:sx n="100" d="100"/>
          <a:sy n="100" d="100"/>
        </p:scale>
        <p:origin x="2244" y="1488"/>
      </p:cViewPr>
      <p:guideLst>
        <p:guide orient="horz" pos="2162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3" d="100"/>
          <a:sy n="83" d="100"/>
        </p:scale>
        <p:origin x="3894" y="9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45904C4-010F-4896-9D22-0FDDB5A0FF93}" type="datetimeFigureOut">
              <a:rPr lang="en-US" smtClean="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pPr/>
              <a:t>2/5/2020</a:t>
            </a:fld>
            <a:endParaRPr lang="en-US" dirty="0">
              <a:solidFill>
                <a:schemeClr val="bg1">
                  <a:lumMod val="6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Distribution Statement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899D1F1-6DC0-4977-808C-FD0BF7AD2565}" type="slidenum">
              <a:rPr lang="en-US" smtClean="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6" name="Picture 6" descr="TITLE-HEADER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87" y="-77470"/>
            <a:ext cx="1582209" cy="1084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5924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kv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fld id="{92715C0D-0E45-40B4-BE1B-664AAA8E6B7F}" type="datetimeFigureOut">
              <a:rPr lang="en-US" smtClean="0"/>
              <a:pPr/>
              <a:t>2/5/2020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895350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648200"/>
            <a:ext cx="5608320" cy="395097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 dirty="0"/>
              <a:t>Distribution Statement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fld id="{639B577F-6036-4BCD-9021-A736CBC2873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6" descr="TITLE-HEADER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87" y="-77470"/>
            <a:ext cx="1582209" cy="1084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8633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ahoma" pitchFamily="34" charset="0"/>
        <a:ea typeface="Tahoma" pitchFamily="34" charset="0"/>
        <a:cs typeface="Tahoma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ahoma" pitchFamily="34" charset="0"/>
        <a:ea typeface="Tahoma" pitchFamily="34" charset="0"/>
        <a:cs typeface="Tahoma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ahoma" pitchFamily="34" charset="0"/>
        <a:ea typeface="Tahoma" pitchFamily="34" charset="0"/>
        <a:cs typeface="Tahoma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ahoma" pitchFamily="34" charset="0"/>
        <a:ea typeface="Tahoma" pitchFamily="34" charset="0"/>
        <a:cs typeface="Tahoma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ahoma" pitchFamily="34" charset="0"/>
        <a:ea typeface="Tahoma" pitchFamily="34" charset="0"/>
        <a:cs typeface="Tahoma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910167" y="1456511"/>
            <a:ext cx="10363200" cy="457200"/>
          </a:xfrm>
        </p:spPr>
        <p:txBody>
          <a:bodyPr anchor="b" anchorCtr="0"/>
          <a:lstStyle>
            <a:lvl1pPr algn="ctr">
              <a:defRPr sz="2400" b="1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28800" y="2057400"/>
            <a:ext cx="8534400" cy="1752600"/>
          </a:xfrm>
        </p:spPr>
        <p:txBody>
          <a:bodyPr/>
          <a:lstStyle>
            <a:lvl1pPr marL="0" indent="0" algn="ctr">
              <a:buNone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add briefer names</a:t>
            </a:r>
          </a:p>
        </p:txBody>
      </p:sp>
      <p:cxnSp>
        <p:nvCxnSpPr>
          <p:cNvPr id="7" name="Straight Connector 6"/>
          <p:cNvCxnSpPr>
            <a:cxnSpLocks noChangeShapeType="1"/>
          </p:cNvCxnSpPr>
          <p:nvPr userDrawn="1"/>
        </p:nvCxnSpPr>
        <p:spPr bwMode="auto">
          <a:xfrm>
            <a:off x="508000" y="1979616"/>
            <a:ext cx="11176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1834195" y="4049487"/>
            <a:ext cx="8524567" cy="720221"/>
          </a:xfrm>
        </p:spPr>
        <p:txBody>
          <a:bodyPr/>
          <a:lstStyle>
            <a:lvl1pPr algn="ctr" eaLnBrk="1" hangingPunct="1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eaLnBrk="1" hangingPunct="1"/>
            <a:r>
              <a:rPr lang="en-US" dirty="0">
                <a:latin typeface="Tahoma" charset="0"/>
              </a:rPr>
              <a:t>Click to edit “Briefing prepared for”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653367" y="4790049"/>
            <a:ext cx="4876799" cy="322825"/>
          </a:xfrm>
        </p:spPr>
        <p:txBody>
          <a:bodyPr/>
          <a:lstStyle>
            <a:lvl1pPr algn="ctr" eaLnBrk="1" hangingPunct="1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eaLnBrk="1" hangingPunct="1"/>
            <a:r>
              <a:rPr lang="en-US" dirty="0">
                <a:latin typeface="Tahoma" charset="0"/>
              </a:rPr>
              <a:t>Click to edit Date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281" y="5167034"/>
            <a:ext cx="1722970" cy="103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61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Four_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3"/>
          </p:nvPr>
        </p:nvSpPr>
        <p:spPr>
          <a:xfrm>
            <a:off x="609604" y="1066800"/>
            <a:ext cx="5377545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4"/>
          </p:nvPr>
        </p:nvSpPr>
        <p:spPr>
          <a:xfrm>
            <a:off x="6193975" y="1066800"/>
            <a:ext cx="5490031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5"/>
          </p:nvPr>
        </p:nvSpPr>
        <p:spPr>
          <a:xfrm>
            <a:off x="6193970" y="3521528"/>
            <a:ext cx="5490031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6"/>
          </p:nvPr>
        </p:nvSpPr>
        <p:spPr>
          <a:xfrm>
            <a:off x="605976" y="3529693"/>
            <a:ext cx="5377545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1828800" y="151418"/>
            <a:ext cx="9855200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  <p:cxnSp>
        <p:nvCxnSpPr>
          <p:cNvPr id="12" name="Straight Connector 11"/>
          <p:cNvCxnSpPr>
            <a:cxnSpLocks noChangeShapeType="1"/>
          </p:cNvCxnSpPr>
          <p:nvPr userDrawn="1"/>
        </p:nvCxnSpPr>
        <p:spPr bwMode="auto">
          <a:xfrm>
            <a:off x="381000" y="841689"/>
            <a:ext cx="11302999" cy="0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959495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Six_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066800"/>
            <a:ext cx="3556000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4"/>
          </p:nvPr>
        </p:nvSpPr>
        <p:spPr>
          <a:xfrm>
            <a:off x="4368800" y="1066800"/>
            <a:ext cx="3556000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616857" y="3535137"/>
            <a:ext cx="3556000" cy="2359479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8120743" y="1066800"/>
            <a:ext cx="3556000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7"/>
          </p:nvPr>
        </p:nvSpPr>
        <p:spPr>
          <a:xfrm>
            <a:off x="8128000" y="3535137"/>
            <a:ext cx="3556000" cy="2359479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/>
          </p:nvPr>
        </p:nvSpPr>
        <p:spPr>
          <a:xfrm>
            <a:off x="4376059" y="3537858"/>
            <a:ext cx="3556000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1828800" y="151418"/>
            <a:ext cx="9855200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  <p:cxnSp>
        <p:nvCxnSpPr>
          <p:cNvPr id="15" name="Straight Connector 14"/>
          <p:cNvCxnSpPr>
            <a:cxnSpLocks noChangeShapeType="1"/>
          </p:cNvCxnSpPr>
          <p:nvPr userDrawn="1"/>
        </p:nvCxnSpPr>
        <p:spPr bwMode="auto">
          <a:xfrm>
            <a:off x="381000" y="841689"/>
            <a:ext cx="11302999" cy="0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666887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4"/>
          </p:nvPr>
        </p:nvSpPr>
        <p:spPr>
          <a:xfrm>
            <a:off x="4713516" y="1066801"/>
            <a:ext cx="6970485" cy="4811486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51422" y="1763489"/>
            <a:ext cx="3831468" cy="4115027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762002" y="1066800"/>
            <a:ext cx="3828143" cy="696687"/>
          </a:xfrm>
        </p:spPr>
        <p:txBody>
          <a:bodyPr anchor="b"/>
          <a:lstStyle>
            <a:lvl1pPr algn="l">
              <a:defRPr sz="2000" b="1" baseline="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1828800" y="151418"/>
            <a:ext cx="9855200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  <p:cxnSp>
        <p:nvCxnSpPr>
          <p:cNvPr id="11" name="Straight Connector 10"/>
          <p:cNvCxnSpPr>
            <a:cxnSpLocks noChangeShapeType="1"/>
          </p:cNvCxnSpPr>
          <p:nvPr userDrawn="1"/>
        </p:nvCxnSpPr>
        <p:spPr bwMode="auto">
          <a:xfrm>
            <a:off x="381000" y="841689"/>
            <a:ext cx="11302999" cy="0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996536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4550365" y="3979891"/>
            <a:ext cx="3030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800" dirty="0">
                <a:latin typeface="Tahoma" pitchFamily="34" charset="0"/>
                <a:ea typeface="Tahoma" pitchFamily="34" charset="0"/>
                <a:cs typeface="Tahoma" pitchFamily="34" charset="0"/>
              </a:rPr>
              <a:t>www.darpa.mil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364" y="2151075"/>
            <a:ext cx="3030308" cy="182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2816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Y17_Staffer_Qu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Placeholder 73"/>
          <p:cNvSpPr>
            <a:spLocks noGrp="1"/>
          </p:cNvSpPr>
          <p:nvPr>
            <p:ph type="body" sz="quarter" idx="36" hasCustomPrompt="1"/>
          </p:nvPr>
        </p:nvSpPr>
        <p:spPr>
          <a:xfrm>
            <a:off x="262875" y="4077691"/>
            <a:ext cx="5718048" cy="2157984"/>
          </a:xfrm>
        </p:spPr>
        <p:txBody>
          <a:bodyPr/>
          <a:lstStyle>
            <a:lvl1pPr marL="0" indent="0">
              <a:defRPr sz="1200" baseline="0"/>
            </a:lvl1pPr>
          </a:lstStyle>
          <a:p>
            <a:pPr lvl="0"/>
            <a:r>
              <a:rPr lang="en-US" dirty="0"/>
              <a:t>(What are you trying to accomplish and what is the desired end state)</a:t>
            </a:r>
          </a:p>
        </p:txBody>
      </p:sp>
      <p:sp>
        <p:nvSpPr>
          <p:cNvPr id="71" name="Text Placeholder 70"/>
          <p:cNvSpPr>
            <a:spLocks noGrp="1"/>
          </p:cNvSpPr>
          <p:nvPr>
            <p:ph type="body" sz="quarter" idx="35" hasCustomPrompt="1"/>
          </p:nvPr>
        </p:nvSpPr>
        <p:spPr>
          <a:xfrm>
            <a:off x="262875" y="1592626"/>
            <a:ext cx="5718048" cy="2157984"/>
          </a:xfrm>
        </p:spPr>
        <p:txBody>
          <a:bodyPr/>
          <a:lstStyle>
            <a:lvl1pPr marL="0" indent="0">
              <a:defRPr sz="1200" baseline="0"/>
            </a:lvl1pPr>
          </a:lstStyle>
          <a:p>
            <a:pPr lvl="0"/>
            <a:r>
              <a:rPr lang="en-US" dirty="0"/>
              <a:t>(Give a broad overview of the program here)</a:t>
            </a:r>
          </a:p>
        </p:txBody>
      </p:sp>
      <p:cxnSp>
        <p:nvCxnSpPr>
          <p:cNvPr id="11" name="Straight Connector 10"/>
          <p:cNvCxnSpPr/>
          <p:nvPr userDrawn="1"/>
        </p:nvCxnSpPr>
        <p:spPr bwMode="auto">
          <a:xfrm>
            <a:off x="0" y="3825875"/>
            <a:ext cx="12192000" cy="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Straight Connector 11"/>
          <p:cNvCxnSpPr/>
          <p:nvPr userDrawn="1"/>
        </p:nvCxnSpPr>
        <p:spPr bwMode="auto">
          <a:xfrm>
            <a:off x="6096000" y="1355726"/>
            <a:ext cx="0" cy="5070474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273660" y="1592626"/>
            <a:ext cx="5718048" cy="2157984"/>
          </a:xfrm>
        </p:spPr>
        <p:txBody>
          <a:bodyPr/>
          <a:lstStyle>
            <a:lvl1pPr marL="0" indent="0">
              <a:defRPr sz="1200" baseline="0"/>
            </a:lvl1pPr>
          </a:lstStyle>
          <a:p>
            <a:pPr lvl="0"/>
            <a:r>
              <a:rPr lang="en-US" dirty="0"/>
              <a:t>Upcoming Key Decisions: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Transition: (Define stages of transition – 6.1, 6.2, 6.3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Technical Risk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1200151" y="1363190"/>
            <a:ext cx="36195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ea typeface="Tahoma" pitchFamily="34" charset="0"/>
                <a:cs typeface="Tahoma" pitchFamily="34" charset="0"/>
              </a:rPr>
              <a:t>PROGRAM OVERVIEW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7454898" y="1365363"/>
            <a:ext cx="36195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ea typeface="Tahoma" pitchFamily="34" charset="0"/>
                <a:cs typeface="Tahoma" pitchFamily="34" charset="0"/>
              </a:rPr>
              <a:t>PROGRAM STATUS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341314" y="3843864"/>
            <a:ext cx="5337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ea typeface="Tahoma" pitchFamily="34" charset="0"/>
                <a:cs typeface="Tahoma" pitchFamily="34" charset="0"/>
              </a:rPr>
              <a:t>CAPABILITY OBJECTIVE/GOAL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8188123" y="3843864"/>
            <a:ext cx="2153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ea typeface="Tahoma" pitchFamily="34" charset="0"/>
                <a:cs typeface="Tahoma" pitchFamily="34" charset="0"/>
              </a:rPr>
              <a:t>PERFORMERS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32" hasCustomPrompt="1"/>
          </p:nvPr>
        </p:nvSpPr>
        <p:spPr>
          <a:xfrm>
            <a:off x="6253087" y="4329799"/>
            <a:ext cx="3252157" cy="2221992"/>
          </a:xfrm>
        </p:spPr>
        <p:txBody>
          <a:bodyPr/>
          <a:lstStyle>
            <a:lvl1pPr marL="0" indent="0">
              <a:defRPr sz="1000"/>
            </a:lvl1pPr>
          </a:lstStyle>
          <a:p>
            <a:pPr lvl="0"/>
            <a:r>
              <a:rPr lang="en-US" dirty="0"/>
              <a:t>(Just include primes)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33" hasCustomPrompt="1"/>
          </p:nvPr>
        </p:nvSpPr>
        <p:spPr>
          <a:xfrm>
            <a:off x="9514448" y="4329585"/>
            <a:ext cx="2621280" cy="2221992"/>
          </a:xfrm>
        </p:spPr>
        <p:txBody>
          <a:bodyPr/>
          <a:lstStyle>
            <a:lvl1pPr marL="0" indent="0">
              <a:defRPr sz="1000" baseline="0"/>
            </a:lvl1pPr>
          </a:lstStyle>
          <a:p>
            <a:pPr lvl="0"/>
            <a:r>
              <a:rPr lang="en-US" dirty="0"/>
              <a:t>(City, State)</a:t>
            </a:r>
          </a:p>
        </p:txBody>
      </p:sp>
      <p:cxnSp>
        <p:nvCxnSpPr>
          <p:cNvPr id="13" name="Straight Connector 12"/>
          <p:cNvCxnSpPr/>
          <p:nvPr userDrawn="1"/>
        </p:nvCxnSpPr>
        <p:spPr bwMode="auto">
          <a:xfrm>
            <a:off x="0" y="1355726"/>
            <a:ext cx="12192000" cy="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Text Placeholder 67"/>
          <p:cNvSpPr>
            <a:spLocks noGrp="1"/>
          </p:cNvSpPr>
          <p:nvPr>
            <p:ph type="body" sz="quarter" idx="34" hasCustomPrompt="1"/>
          </p:nvPr>
        </p:nvSpPr>
        <p:spPr>
          <a:xfrm>
            <a:off x="1828800" y="201560"/>
            <a:ext cx="10162908" cy="521208"/>
          </a:xfrm>
        </p:spPr>
        <p:txBody>
          <a:bodyPr anchor="ctr"/>
          <a:lstStyle>
            <a:lvl1pPr>
              <a:defRPr sz="2400"/>
            </a:lvl1pPr>
          </a:lstStyle>
          <a:p>
            <a:pPr lvl="0"/>
            <a:r>
              <a:rPr lang="en-US" dirty="0"/>
              <a:t>Program Name (Acronym)</a:t>
            </a:r>
          </a:p>
        </p:txBody>
      </p:sp>
      <p:sp>
        <p:nvSpPr>
          <p:cNvPr id="52" name="TextBox 51"/>
          <p:cNvSpPr txBox="1"/>
          <p:nvPr userDrawn="1"/>
        </p:nvSpPr>
        <p:spPr>
          <a:xfrm>
            <a:off x="38105" y="1100946"/>
            <a:ext cx="8318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prstClr val="black"/>
                </a:solidFill>
              </a:rPr>
              <a:t>PE:</a:t>
            </a:r>
          </a:p>
        </p:txBody>
      </p:sp>
      <p:sp>
        <p:nvSpPr>
          <p:cNvPr id="53" name="TextBox 52"/>
          <p:cNvSpPr txBox="1"/>
          <p:nvPr userDrawn="1"/>
        </p:nvSpPr>
        <p:spPr>
          <a:xfrm>
            <a:off x="1392061" y="1100946"/>
            <a:ext cx="16065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prstClr val="black"/>
                </a:solidFill>
              </a:rPr>
              <a:t>PROJECT:</a:t>
            </a:r>
          </a:p>
        </p:txBody>
      </p:sp>
      <p:sp>
        <p:nvSpPr>
          <p:cNvPr id="54" name="TextBox 53"/>
          <p:cNvSpPr txBox="1"/>
          <p:nvPr userDrawn="1"/>
        </p:nvSpPr>
        <p:spPr>
          <a:xfrm>
            <a:off x="3009902" y="1100946"/>
            <a:ext cx="16065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prstClr val="black"/>
                </a:solidFill>
              </a:rPr>
              <a:t>RDDS PG #:</a:t>
            </a:r>
          </a:p>
        </p:txBody>
      </p:sp>
      <p:sp>
        <p:nvSpPr>
          <p:cNvPr id="55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373943" y="1100945"/>
            <a:ext cx="992009" cy="246888"/>
          </a:xfrm>
          <a:noFill/>
        </p:spPr>
        <p:txBody>
          <a:bodyPr wrap="square" lIns="45720" rtlCol="0">
            <a:spAutoFit/>
          </a:bodyPr>
          <a:lstStyle>
            <a:lvl1pPr>
              <a:defRPr lang="en-US" sz="10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-</a:t>
            </a:r>
          </a:p>
        </p:txBody>
      </p:sp>
      <p:sp>
        <p:nvSpPr>
          <p:cNvPr id="56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2238766" y="1100946"/>
            <a:ext cx="669532" cy="24622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4572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>
              <a:defRPr lang="en-US" sz="10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-</a:t>
            </a:r>
          </a:p>
        </p:txBody>
      </p:sp>
      <p:sp>
        <p:nvSpPr>
          <p:cNvPr id="5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4030131" y="1100946"/>
            <a:ext cx="1387124" cy="24622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4572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>
              <a:defRPr lang="en-US" sz="10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-</a:t>
            </a:r>
          </a:p>
        </p:txBody>
      </p:sp>
      <p:sp>
        <p:nvSpPr>
          <p:cNvPr id="58" name="Text Placeholder 39"/>
          <p:cNvSpPr>
            <a:spLocks noGrp="1"/>
          </p:cNvSpPr>
          <p:nvPr>
            <p:ph type="body" sz="quarter" idx="15" hasCustomPrompt="1"/>
          </p:nvPr>
        </p:nvSpPr>
        <p:spPr>
          <a:xfrm>
            <a:off x="9119973" y="1100945"/>
            <a:ext cx="975360" cy="246888"/>
          </a:xfrm>
          <a:noFill/>
        </p:spPr>
        <p:txBody>
          <a:bodyPr wrap="square" rtlCol="0">
            <a:spAutoFit/>
          </a:bodyPr>
          <a:lstStyle>
            <a:lvl1pPr algn="ctr">
              <a:defRPr lang="en-US" sz="10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59" name="Text Placeholder 39"/>
          <p:cNvSpPr>
            <a:spLocks noGrp="1"/>
          </p:cNvSpPr>
          <p:nvPr>
            <p:ph type="body" sz="quarter" idx="29" hasCustomPrompt="1"/>
          </p:nvPr>
        </p:nvSpPr>
        <p:spPr>
          <a:xfrm>
            <a:off x="10096341" y="1100945"/>
            <a:ext cx="975360" cy="246888"/>
          </a:xfrm>
          <a:noFill/>
        </p:spPr>
        <p:txBody>
          <a:bodyPr wrap="square" rtlCol="0">
            <a:spAutoFit/>
          </a:bodyPr>
          <a:lstStyle>
            <a:lvl1pPr algn="ctr">
              <a:defRPr lang="en-US" sz="10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60" name="Text Placeholder 39"/>
          <p:cNvSpPr>
            <a:spLocks noGrp="1"/>
          </p:cNvSpPr>
          <p:nvPr>
            <p:ph type="body" sz="quarter" idx="30" hasCustomPrompt="1"/>
          </p:nvPr>
        </p:nvSpPr>
        <p:spPr>
          <a:xfrm>
            <a:off x="11079800" y="1100945"/>
            <a:ext cx="975360" cy="246888"/>
          </a:xfrm>
          <a:noFill/>
        </p:spPr>
        <p:txBody>
          <a:bodyPr wrap="square" rtlCol="0">
            <a:spAutoFit/>
          </a:bodyPr>
          <a:lstStyle>
            <a:lvl1pPr algn="ctr">
              <a:defRPr lang="en-US" sz="10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61" name="TextBox 60"/>
          <p:cNvSpPr txBox="1"/>
          <p:nvPr userDrawn="1"/>
        </p:nvSpPr>
        <p:spPr>
          <a:xfrm>
            <a:off x="11079800" y="880703"/>
            <a:ext cx="975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/>
            </a:lvl1pPr>
          </a:lstStyle>
          <a:p>
            <a:pPr algn="ctr"/>
            <a:r>
              <a:rPr lang="en-US" sz="1000" dirty="0">
                <a:solidFill>
                  <a:prstClr val="black"/>
                </a:solidFill>
              </a:rPr>
              <a:t>FY20</a:t>
            </a:r>
          </a:p>
        </p:txBody>
      </p:sp>
      <p:sp>
        <p:nvSpPr>
          <p:cNvPr id="62" name="TextBox 61"/>
          <p:cNvSpPr txBox="1"/>
          <p:nvPr userDrawn="1"/>
        </p:nvSpPr>
        <p:spPr>
          <a:xfrm>
            <a:off x="10101659" y="880703"/>
            <a:ext cx="975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/>
            </a:lvl1pPr>
          </a:lstStyle>
          <a:p>
            <a:pPr algn="ctr"/>
            <a:r>
              <a:rPr lang="en-US" sz="1000" dirty="0">
                <a:solidFill>
                  <a:prstClr val="black"/>
                </a:solidFill>
              </a:rPr>
              <a:t>FY19</a:t>
            </a:r>
          </a:p>
        </p:txBody>
      </p:sp>
      <p:sp>
        <p:nvSpPr>
          <p:cNvPr id="63" name="TextBox 62"/>
          <p:cNvSpPr txBox="1"/>
          <p:nvPr userDrawn="1"/>
        </p:nvSpPr>
        <p:spPr>
          <a:xfrm>
            <a:off x="9123517" y="880703"/>
            <a:ext cx="975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/>
            </a:lvl1pPr>
          </a:lstStyle>
          <a:p>
            <a:pPr algn="ctr"/>
            <a:r>
              <a:rPr lang="en-US" sz="1000" dirty="0">
                <a:solidFill>
                  <a:prstClr val="black"/>
                </a:solidFill>
              </a:rPr>
              <a:t>FY18</a:t>
            </a:r>
          </a:p>
        </p:txBody>
      </p:sp>
      <p:sp>
        <p:nvSpPr>
          <p:cNvPr id="20" name="Rectangle 19"/>
          <p:cNvSpPr/>
          <p:nvPr userDrawn="1"/>
        </p:nvSpPr>
        <p:spPr>
          <a:xfrm>
            <a:off x="6245883" y="4103929"/>
            <a:ext cx="5876544" cy="2286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tabLst>
                <a:tab pos="2455863" algn="l"/>
              </a:tabLst>
            </a:pPr>
            <a:r>
              <a:rPr lang="en-US" sz="1000" dirty="0">
                <a:solidFill>
                  <a:prstClr val="white"/>
                </a:solidFill>
                <a:ea typeface="Tahoma" pitchFamily="34" charset="0"/>
                <a:cs typeface="Tahoma" pitchFamily="34" charset="0"/>
              </a:rPr>
              <a:t>PERFORMER:	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9505245" y="4095463"/>
            <a:ext cx="83869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2455863" algn="l"/>
              </a:tabLst>
              <a:defRPr/>
            </a:pPr>
            <a:r>
              <a:rPr lang="en-US" sz="1000" dirty="0">
                <a:solidFill>
                  <a:prstClr val="white"/>
                </a:solidFill>
                <a:ea typeface="Tahoma" pitchFamily="34" charset="0"/>
                <a:cs typeface="Tahoma" pitchFamily="34" charset="0"/>
              </a:rPr>
              <a:t>LOCATION: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39"/>
          </p:nvPr>
        </p:nvSpPr>
        <p:spPr>
          <a:xfrm>
            <a:off x="10803240" y="6553200"/>
            <a:ext cx="1016000" cy="292102"/>
          </a:xfrm>
        </p:spPr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  <p:sp>
        <p:nvSpPr>
          <p:cNvPr id="3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778000" y="6550026"/>
            <a:ext cx="8636000" cy="298450"/>
          </a:xfrm>
        </p:spPr>
        <p:txBody>
          <a:bodyPr/>
          <a:lstStyle/>
          <a:p>
            <a:r>
              <a:rPr lang="en-US" sz="900" dirty="0">
                <a:solidFill>
                  <a:prstClr val="white">
                    <a:lumMod val="50000"/>
                  </a:prstClr>
                </a:solidFill>
              </a:rPr>
              <a:t>Distribution authorized to U.S. Government Agencies only. Other requests for this document shall be referred to DARPA Director’s Office.</a:t>
            </a:r>
          </a:p>
        </p:txBody>
      </p:sp>
    </p:spTree>
    <p:extLst>
      <p:ext uri="{BB962C8B-B14F-4D97-AF65-F5344CB8AC3E}">
        <p14:creationId xmlns:p14="http://schemas.microsoft.com/office/powerpoint/2010/main" val="3262936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Y17_Staffer_Qu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Placeholder 73"/>
          <p:cNvSpPr>
            <a:spLocks noGrp="1"/>
          </p:cNvSpPr>
          <p:nvPr>
            <p:ph type="body" sz="quarter" idx="36" hasCustomPrompt="1"/>
          </p:nvPr>
        </p:nvSpPr>
        <p:spPr>
          <a:xfrm>
            <a:off x="262875" y="4077691"/>
            <a:ext cx="5718048" cy="2157984"/>
          </a:xfrm>
        </p:spPr>
        <p:txBody>
          <a:bodyPr/>
          <a:lstStyle>
            <a:lvl1pPr marL="0" indent="0">
              <a:defRPr sz="1200" baseline="0"/>
            </a:lvl1pPr>
          </a:lstStyle>
          <a:p>
            <a:pPr lvl="0"/>
            <a:r>
              <a:rPr lang="en-US" dirty="0"/>
              <a:t>(What are you trying to accomplish and what is the desired end state)</a:t>
            </a:r>
          </a:p>
        </p:txBody>
      </p:sp>
      <p:sp>
        <p:nvSpPr>
          <p:cNvPr id="71" name="Text Placeholder 70"/>
          <p:cNvSpPr>
            <a:spLocks noGrp="1"/>
          </p:cNvSpPr>
          <p:nvPr>
            <p:ph type="body" sz="quarter" idx="35" hasCustomPrompt="1"/>
          </p:nvPr>
        </p:nvSpPr>
        <p:spPr>
          <a:xfrm>
            <a:off x="262875" y="1592626"/>
            <a:ext cx="5718048" cy="2157984"/>
          </a:xfrm>
        </p:spPr>
        <p:txBody>
          <a:bodyPr/>
          <a:lstStyle>
            <a:lvl1pPr marL="0" indent="0">
              <a:defRPr sz="1200" baseline="0"/>
            </a:lvl1pPr>
          </a:lstStyle>
          <a:p>
            <a:pPr lvl="0"/>
            <a:r>
              <a:rPr lang="en-US" dirty="0"/>
              <a:t>(Give a broad overview of the program here)</a:t>
            </a:r>
          </a:p>
        </p:txBody>
      </p:sp>
      <p:cxnSp>
        <p:nvCxnSpPr>
          <p:cNvPr id="11" name="Straight Connector 10"/>
          <p:cNvCxnSpPr/>
          <p:nvPr userDrawn="1"/>
        </p:nvCxnSpPr>
        <p:spPr bwMode="auto">
          <a:xfrm>
            <a:off x="0" y="3825875"/>
            <a:ext cx="12192000" cy="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Straight Connector 11"/>
          <p:cNvCxnSpPr/>
          <p:nvPr userDrawn="1"/>
        </p:nvCxnSpPr>
        <p:spPr bwMode="auto">
          <a:xfrm>
            <a:off x="6096000" y="1355726"/>
            <a:ext cx="0" cy="5070474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273660" y="1592626"/>
            <a:ext cx="5718048" cy="2157984"/>
          </a:xfrm>
        </p:spPr>
        <p:txBody>
          <a:bodyPr/>
          <a:lstStyle>
            <a:lvl1pPr marL="0" indent="0">
              <a:defRPr sz="1200" baseline="0"/>
            </a:lvl1pPr>
          </a:lstStyle>
          <a:p>
            <a:pPr lvl="0"/>
            <a:r>
              <a:rPr lang="en-US" dirty="0"/>
              <a:t>Upcoming Key Decisions: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Transition: (Define stages of transition – 6.1, 6.2, 6.3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Technical Risk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1200151" y="1363190"/>
            <a:ext cx="36195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ahoma" pitchFamily="34" charset="0"/>
                <a:ea typeface="Tahoma" pitchFamily="34" charset="0"/>
                <a:cs typeface="Tahoma" pitchFamily="34" charset="0"/>
              </a:rPr>
              <a:t>PROGRAM OVERVIEW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7454898" y="1365363"/>
            <a:ext cx="36195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ahoma" pitchFamily="34" charset="0"/>
                <a:ea typeface="Tahoma" pitchFamily="34" charset="0"/>
                <a:cs typeface="Tahoma" pitchFamily="34" charset="0"/>
              </a:rPr>
              <a:t>PROGRAM STATUS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341314" y="3843864"/>
            <a:ext cx="5337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ahoma" pitchFamily="34" charset="0"/>
                <a:ea typeface="Tahoma" pitchFamily="34" charset="0"/>
                <a:cs typeface="Tahoma" pitchFamily="34" charset="0"/>
              </a:rPr>
              <a:t>CAPABILITY OBJECTIVE/GOAL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8188123" y="3843864"/>
            <a:ext cx="2153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ahoma" pitchFamily="34" charset="0"/>
                <a:ea typeface="Tahoma" pitchFamily="34" charset="0"/>
                <a:cs typeface="Tahoma" pitchFamily="34" charset="0"/>
              </a:rPr>
              <a:t>PERFORMERS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32" hasCustomPrompt="1"/>
          </p:nvPr>
        </p:nvSpPr>
        <p:spPr>
          <a:xfrm>
            <a:off x="6253087" y="4329799"/>
            <a:ext cx="3252157" cy="2221992"/>
          </a:xfrm>
        </p:spPr>
        <p:txBody>
          <a:bodyPr/>
          <a:lstStyle>
            <a:lvl1pPr marL="0" indent="0">
              <a:defRPr sz="1000"/>
            </a:lvl1pPr>
          </a:lstStyle>
          <a:p>
            <a:pPr lvl="0"/>
            <a:r>
              <a:rPr lang="en-US" dirty="0"/>
              <a:t>(Just include primes)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33" hasCustomPrompt="1"/>
          </p:nvPr>
        </p:nvSpPr>
        <p:spPr>
          <a:xfrm>
            <a:off x="9514448" y="4329585"/>
            <a:ext cx="2621280" cy="2221992"/>
          </a:xfrm>
        </p:spPr>
        <p:txBody>
          <a:bodyPr/>
          <a:lstStyle>
            <a:lvl1pPr marL="0" indent="0">
              <a:defRPr sz="1000" baseline="0"/>
            </a:lvl1pPr>
          </a:lstStyle>
          <a:p>
            <a:pPr lvl="0"/>
            <a:r>
              <a:rPr lang="en-US" dirty="0"/>
              <a:t>(City, State)</a:t>
            </a:r>
          </a:p>
        </p:txBody>
      </p:sp>
      <p:cxnSp>
        <p:nvCxnSpPr>
          <p:cNvPr id="13" name="Straight Connector 12"/>
          <p:cNvCxnSpPr/>
          <p:nvPr userDrawn="1"/>
        </p:nvCxnSpPr>
        <p:spPr bwMode="auto">
          <a:xfrm>
            <a:off x="0" y="1355726"/>
            <a:ext cx="12192000" cy="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Text Placeholder 67"/>
          <p:cNvSpPr>
            <a:spLocks noGrp="1"/>
          </p:cNvSpPr>
          <p:nvPr>
            <p:ph type="body" sz="quarter" idx="34" hasCustomPrompt="1"/>
          </p:nvPr>
        </p:nvSpPr>
        <p:spPr>
          <a:xfrm>
            <a:off x="1828800" y="201560"/>
            <a:ext cx="10162908" cy="521208"/>
          </a:xfrm>
        </p:spPr>
        <p:txBody>
          <a:bodyPr anchor="ctr"/>
          <a:lstStyle>
            <a:lvl1pPr>
              <a:defRPr sz="2400"/>
            </a:lvl1pPr>
          </a:lstStyle>
          <a:p>
            <a:pPr lvl="0"/>
            <a:r>
              <a:rPr lang="en-US" dirty="0"/>
              <a:t>Program Name (Acronym)</a:t>
            </a:r>
          </a:p>
        </p:txBody>
      </p:sp>
      <p:sp>
        <p:nvSpPr>
          <p:cNvPr id="55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373941" y="1100945"/>
            <a:ext cx="1987296" cy="246888"/>
          </a:xfrm>
          <a:noFill/>
        </p:spPr>
        <p:txBody>
          <a:bodyPr wrap="square" lIns="45720" rtlCol="0">
            <a:spAutoFit/>
          </a:bodyPr>
          <a:lstStyle>
            <a:lvl1pPr>
              <a:defRPr lang="en-US" sz="10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-</a:t>
            </a:r>
          </a:p>
        </p:txBody>
      </p:sp>
      <p:sp>
        <p:nvSpPr>
          <p:cNvPr id="56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3203771" y="1100946"/>
            <a:ext cx="1658112" cy="24622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4572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>
              <a:defRPr lang="en-US" sz="10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-</a:t>
            </a:r>
          </a:p>
        </p:txBody>
      </p:sp>
      <p:sp>
        <p:nvSpPr>
          <p:cNvPr id="5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5851173" y="1100946"/>
            <a:ext cx="1387124" cy="24622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4572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>
              <a:defRPr lang="en-US" sz="10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-</a:t>
            </a:r>
          </a:p>
        </p:txBody>
      </p:sp>
      <p:sp>
        <p:nvSpPr>
          <p:cNvPr id="58" name="Text Placeholder 39"/>
          <p:cNvSpPr>
            <a:spLocks noGrp="1"/>
          </p:cNvSpPr>
          <p:nvPr>
            <p:ph type="body" sz="quarter" idx="15" hasCustomPrompt="1"/>
          </p:nvPr>
        </p:nvSpPr>
        <p:spPr>
          <a:xfrm>
            <a:off x="9122068" y="1120609"/>
            <a:ext cx="975360" cy="230832"/>
          </a:xfrm>
          <a:noFill/>
        </p:spPr>
        <p:txBody>
          <a:bodyPr wrap="square" rtlCol="0">
            <a:spAutoFit/>
          </a:bodyPr>
          <a:lstStyle>
            <a:lvl1pPr algn="ctr">
              <a:defRPr lang="en-US" sz="9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59" name="Text Placeholder 39"/>
          <p:cNvSpPr>
            <a:spLocks noGrp="1"/>
          </p:cNvSpPr>
          <p:nvPr>
            <p:ph type="body" sz="quarter" idx="29" hasCustomPrompt="1"/>
          </p:nvPr>
        </p:nvSpPr>
        <p:spPr>
          <a:xfrm>
            <a:off x="10111545" y="1120609"/>
            <a:ext cx="975360" cy="230832"/>
          </a:xfrm>
          <a:noFill/>
        </p:spPr>
        <p:txBody>
          <a:bodyPr wrap="square" rtlCol="0">
            <a:spAutoFit/>
          </a:bodyPr>
          <a:lstStyle>
            <a:lvl1pPr algn="ctr">
              <a:defRPr lang="en-US" sz="9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60" name="Text Placeholder 39"/>
          <p:cNvSpPr>
            <a:spLocks noGrp="1"/>
          </p:cNvSpPr>
          <p:nvPr>
            <p:ph type="body" sz="quarter" idx="30" hasCustomPrompt="1"/>
          </p:nvPr>
        </p:nvSpPr>
        <p:spPr>
          <a:xfrm>
            <a:off x="11095004" y="1120609"/>
            <a:ext cx="975360" cy="230832"/>
          </a:xfrm>
          <a:noFill/>
        </p:spPr>
        <p:txBody>
          <a:bodyPr wrap="square" rtlCol="0">
            <a:spAutoFit/>
          </a:bodyPr>
          <a:lstStyle>
            <a:lvl1pPr algn="ctr">
              <a:defRPr lang="en-US" sz="9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33" name="TextBox 32"/>
          <p:cNvSpPr txBox="1"/>
          <p:nvPr userDrawn="1"/>
        </p:nvSpPr>
        <p:spPr>
          <a:xfrm>
            <a:off x="2376359" y="1109506"/>
            <a:ext cx="1056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PROJECT:</a:t>
            </a:r>
          </a:p>
        </p:txBody>
      </p:sp>
      <p:sp>
        <p:nvSpPr>
          <p:cNvPr id="34" name="TextBox 33"/>
          <p:cNvSpPr txBox="1"/>
          <p:nvPr userDrawn="1"/>
        </p:nvSpPr>
        <p:spPr>
          <a:xfrm>
            <a:off x="4819654" y="1109506"/>
            <a:ext cx="16065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RDDS</a:t>
            </a:r>
            <a:r>
              <a:rPr lang="en-US" sz="1000" baseline="0" dirty="0">
                <a:latin typeface="+mn-lt"/>
              </a:rPr>
              <a:t> PG #</a:t>
            </a:r>
            <a:r>
              <a:rPr lang="en-US" sz="1000" dirty="0">
                <a:latin typeface="+mn-lt"/>
              </a:rPr>
              <a:t>:</a:t>
            </a:r>
          </a:p>
        </p:txBody>
      </p:sp>
      <p:sp>
        <p:nvSpPr>
          <p:cNvPr id="35" name="TextBox 34"/>
          <p:cNvSpPr txBox="1"/>
          <p:nvPr userDrawn="1"/>
        </p:nvSpPr>
        <p:spPr>
          <a:xfrm>
            <a:off x="11085197" y="663878"/>
            <a:ext cx="975360" cy="23083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>
            <a:defPPr>
              <a:defRPr lang="en-US"/>
            </a:defPPr>
            <a:lvl1pPr>
              <a:defRPr sz="1000"/>
            </a:lvl1pPr>
          </a:lstStyle>
          <a:p>
            <a:pPr lvl="0" algn="ctr"/>
            <a:r>
              <a:rPr lang="en-US" sz="900" dirty="0"/>
              <a:t>FY20</a:t>
            </a:r>
          </a:p>
        </p:txBody>
      </p:sp>
      <p:sp>
        <p:nvSpPr>
          <p:cNvPr id="36" name="TextBox 35"/>
          <p:cNvSpPr txBox="1"/>
          <p:nvPr userDrawn="1"/>
        </p:nvSpPr>
        <p:spPr>
          <a:xfrm>
            <a:off x="10106128" y="663878"/>
            <a:ext cx="975360" cy="23083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>
            <a:defPPr>
              <a:defRPr lang="en-US"/>
            </a:defPPr>
            <a:lvl1pPr>
              <a:defRPr sz="1000"/>
            </a:lvl1pPr>
          </a:lstStyle>
          <a:p>
            <a:pPr lvl="0" algn="ctr"/>
            <a:r>
              <a:rPr lang="en-US" sz="900" dirty="0"/>
              <a:t>FY19</a:t>
            </a:r>
          </a:p>
        </p:txBody>
      </p:sp>
      <p:sp>
        <p:nvSpPr>
          <p:cNvPr id="37" name="TextBox 36"/>
          <p:cNvSpPr txBox="1"/>
          <p:nvPr userDrawn="1"/>
        </p:nvSpPr>
        <p:spPr>
          <a:xfrm>
            <a:off x="9130605" y="663878"/>
            <a:ext cx="975360" cy="23083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>
            <a:defPPr>
              <a:defRPr lang="en-US"/>
            </a:defPPr>
            <a:lvl1pPr>
              <a:defRPr sz="1000"/>
            </a:lvl1pPr>
          </a:lstStyle>
          <a:p>
            <a:pPr lvl="0" algn="ctr"/>
            <a:r>
              <a:rPr lang="en-US" sz="900" dirty="0"/>
              <a:t>FY18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8155245" y="663878"/>
            <a:ext cx="975360" cy="23083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>
            <a:defPPr>
              <a:defRPr lang="en-US"/>
            </a:defPPr>
            <a:lvl1pPr>
              <a:defRPr sz="1000"/>
            </a:lvl1pPr>
          </a:lstStyle>
          <a:p>
            <a:pPr lvl="0" algn="ctr"/>
            <a:r>
              <a:rPr lang="en-US" sz="900" dirty="0"/>
              <a:t>PROJECT</a:t>
            </a:r>
          </a:p>
        </p:txBody>
      </p:sp>
      <p:sp>
        <p:nvSpPr>
          <p:cNvPr id="39" name="TextBox 38"/>
          <p:cNvSpPr txBox="1"/>
          <p:nvPr userDrawn="1"/>
        </p:nvSpPr>
        <p:spPr>
          <a:xfrm>
            <a:off x="38105" y="1100946"/>
            <a:ext cx="8318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PE: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7" hasCustomPrompt="1"/>
          </p:nvPr>
        </p:nvSpPr>
        <p:spPr>
          <a:xfrm>
            <a:off x="9115229" y="874914"/>
            <a:ext cx="975360" cy="228600"/>
          </a:xfrm>
        </p:spPr>
        <p:txBody>
          <a:bodyPr/>
          <a:lstStyle>
            <a:lvl1pPr algn="ctr">
              <a:defRPr sz="900"/>
            </a:lvl1pPr>
          </a:lstStyle>
          <a:p>
            <a:pPr lvl="0"/>
            <a:r>
              <a:rPr lang="en-US" dirty="0"/>
              <a:t>0.000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8" hasCustomPrompt="1"/>
          </p:nvPr>
        </p:nvSpPr>
        <p:spPr>
          <a:xfrm>
            <a:off x="10111545" y="874688"/>
            <a:ext cx="975360" cy="228600"/>
          </a:xfrm>
        </p:spPr>
        <p:txBody>
          <a:bodyPr/>
          <a:lstStyle>
            <a:lvl1pPr algn="ctr">
              <a:defRPr sz="900"/>
            </a:lvl1pPr>
          </a:lstStyle>
          <a:p>
            <a:pPr lvl="0"/>
            <a:r>
              <a:rPr lang="en-US" dirty="0"/>
              <a:t>0.000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9" hasCustomPrompt="1"/>
          </p:nvPr>
        </p:nvSpPr>
        <p:spPr>
          <a:xfrm>
            <a:off x="11095004" y="874688"/>
            <a:ext cx="975360" cy="228600"/>
          </a:xfrm>
        </p:spPr>
        <p:txBody>
          <a:bodyPr/>
          <a:lstStyle>
            <a:lvl1pPr algn="ctr">
              <a:defRPr sz="900"/>
            </a:lvl1pPr>
          </a:lstStyle>
          <a:p>
            <a:pPr lvl="0"/>
            <a:r>
              <a:rPr lang="en-US" dirty="0"/>
              <a:t>0.000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40" hasCustomPrompt="1"/>
          </p:nvPr>
        </p:nvSpPr>
        <p:spPr>
          <a:xfrm>
            <a:off x="8124905" y="1121948"/>
            <a:ext cx="975360" cy="228600"/>
          </a:xfrm>
        </p:spPr>
        <p:txBody>
          <a:bodyPr/>
          <a:lstStyle>
            <a:lvl1pPr algn="ctr">
              <a:defRPr sz="900"/>
            </a:lvl1pPr>
          </a:lstStyle>
          <a:p>
            <a:pPr lvl="0"/>
            <a:r>
              <a:rPr lang="en-US" dirty="0"/>
              <a:t>-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1" hasCustomPrompt="1"/>
          </p:nvPr>
        </p:nvSpPr>
        <p:spPr>
          <a:xfrm>
            <a:off x="8124905" y="874688"/>
            <a:ext cx="975360" cy="228600"/>
          </a:xfrm>
        </p:spPr>
        <p:txBody>
          <a:bodyPr/>
          <a:lstStyle>
            <a:lvl1pPr algn="ctr">
              <a:defRPr sz="9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-</a:t>
            </a:r>
          </a:p>
        </p:txBody>
      </p:sp>
      <p:sp>
        <p:nvSpPr>
          <p:cNvPr id="20" name="Rectangle 19"/>
          <p:cNvSpPr/>
          <p:nvPr userDrawn="1"/>
        </p:nvSpPr>
        <p:spPr>
          <a:xfrm>
            <a:off x="6245883" y="4103929"/>
            <a:ext cx="5876544" cy="2286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tabLst>
                <a:tab pos="2455863" algn="l"/>
              </a:tabLst>
            </a:pPr>
            <a:r>
              <a:rPr lang="en-US" sz="1000" baseline="0" dirty="0">
                <a:latin typeface="Tahoma" pitchFamily="34" charset="0"/>
                <a:ea typeface="Tahoma" pitchFamily="34" charset="0"/>
                <a:cs typeface="Tahoma" pitchFamily="34" charset="0"/>
              </a:rPr>
              <a:t>PERFORMER:	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9505245" y="4095463"/>
            <a:ext cx="83869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2455863" algn="l"/>
              </a:tabLst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itchFamily="34" charset="0"/>
                <a:ea typeface="Tahoma" pitchFamily="34" charset="0"/>
                <a:cs typeface="Tahoma" pitchFamily="34" charset="0"/>
              </a:rPr>
              <a:t>LOCATION: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40" name="Picture 3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  <p:sp>
        <p:nvSpPr>
          <p:cNvPr id="4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778000" y="6550026"/>
            <a:ext cx="8636000" cy="298450"/>
          </a:xfrm>
        </p:spPr>
        <p:txBody>
          <a:bodyPr/>
          <a:lstStyle/>
          <a:p>
            <a:r>
              <a:rPr lang="en-US" sz="900" dirty="0">
                <a:solidFill>
                  <a:prstClr val="white">
                    <a:lumMod val="50000"/>
                  </a:prstClr>
                </a:solidFill>
              </a:rPr>
              <a:t>Distribution authorized to U.S. Government Agencies only. Other requests for this document shall be referred to DARPA Director’s Office.</a:t>
            </a:r>
          </a:p>
        </p:txBody>
      </p:sp>
    </p:spTree>
    <p:extLst>
      <p:ext uri="{BB962C8B-B14F-4D97-AF65-F5344CB8AC3E}">
        <p14:creationId xmlns:p14="http://schemas.microsoft.com/office/powerpoint/2010/main" val="41057982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Y17_Staffer_Qu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Placeholder 70"/>
          <p:cNvSpPr>
            <a:spLocks noGrp="1"/>
          </p:cNvSpPr>
          <p:nvPr>
            <p:ph type="body" sz="quarter" idx="49" hasCustomPrompt="1"/>
          </p:nvPr>
        </p:nvSpPr>
        <p:spPr>
          <a:xfrm>
            <a:off x="262875" y="1592626"/>
            <a:ext cx="5718048" cy="2157984"/>
          </a:xfrm>
        </p:spPr>
        <p:txBody>
          <a:bodyPr/>
          <a:lstStyle>
            <a:lvl1pPr marL="0" indent="0">
              <a:defRPr sz="1200" baseline="0"/>
            </a:lvl1pPr>
          </a:lstStyle>
          <a:p>
            <a:pPr lvl="0"/>
            <a:r>
              <a:rPr lang="en-US" dirty="0"/>
              <a:t>(Give a broad overview of the program here)</a:t>
            </a:r>
          </a:p>
        </p:txBody>
      </p:sp>
      <p:sp>
        <p:nvSpPr>
          <p:cNvPr id="63" name="Text Placeholder 6"/>
          <p:cNvSpPr>
            <a:spLocks noGrp="1"/>
          </p:cNvSpPr>
          <p:nvPr>
            <p:ph type="body" sz="quarter" idx="47" hasCustomPrompt="1"/>
          </p:nvPr>
        </p:nvSpPr>
        <p:spPr>
          <a:xfrm>
            <a:off x="9514448" y="4329585"/>
            <a:ext cx="2621280" cy="2221992"/>
          </a:xfrm>
        </p:spPr>
        <p:txBody>
          <a:bodyPr/>
          <a:lstStyle>
            <a:lvl1pPr marL="0" indent="0">
              <a:defRPr sz="1000" baseline="0"/>
            </a:lvl1pPr>
          </a:lstStyle>
          <a:p>
            <a:pPr lvl="0"/>
            <a:r>
              <a:rPr lang="en-US" dirty="0"/>
              <a:t>(City, State)</a:t>
            </a:r>
          </a:p>
        </p:txBody>
      </p:sp>
      <p:sp>
        <p:nvSpPr>
          <p:cNvPr id="62" name="Text Placeholder 6"/>
          <p:cNvSpPr>
            <a:spLocks noGrp="1"/>
          </p:cNvSpPr>
          <p:nvPr>
            <p:ph type="body" sz="quarter" idx="46" hasCustomPrompt="1"/>
          </p:nvPr>
        </p:nvSpPr>
        <p:spPr>
          <a:xfrm>
            <a:off x="6253087" y="4329799"/>
            <a:ext cx="3252157" cy="2221992"/>
          </a:xfrm>
        </p:spPr>
        <p:txBody>
          <a:bodyPr/>
          <a:lstStyle>
            <a:lvl1pPr marL="0" indent="0">
              <a:defRPr sz="1000"/>
            </a:lvl1pPr>
          </a:lstStyle>
          <a:p>
            <a:pPr lvl="0"/>
            <a:r>
              <a:rPr lang="en-US" dirty="0"/>
              <a:t>(Just include primes)</a:t>
            </a:r>
          </a:p>
        </p:txBody>
      </p:sp>
      <p:sp>
        <p:nvSpPr>
          <p:cNvPr id="60" name="Text Placeholder 67"/>
          <p:cNvSpPr>
            <a:spLocks noGrp="1"/>
          </p:cNvSpPr>
          <p:nvPr>
            <p:ph type="body" sz="quarter" idx="43" hasCustomPrompt="1"/>
          </p:nvPr>
        </p:nvSpPr>
        <p:spPr>
          <a:xfrm>
            <a:off x="1828800" y="201560"/>
            <a:ext cx="10162908" cy="521208"/>
          </a:xfrm>
        </p:spPr>
        <p:txBody>
          <a:bodyPr anchor="ctr"/>
          <a:lstStyle>
            <a:lvl1pPr>
              <a:defRPr sz="2400"/>
            </a:lvl1pPr>
          </a:lstStyle>
          <a:p>
            <a:pPr lvl="0"/>
            <a:r>
              <a:rPr lang="en-US" dirty="0"/>
              <a:t>Program Name (Acronym)</a:t>
            </a:r>
          </a:p>
        </p:txBody>
      </p:sp>
      <p:cxnSp>
        <p:nvCxnSpPr>
          <p:cNvPr id="41" name="Straight Connector 40"/>
          <p:cNvCxnSpPr/>
          <p:nvPr userDrawn="1"/>
        </p:nvCxnSpPr>
        <p:spPr bwMode="auto">
          <a:xfrm>
            <a:off x="0" y="1355726"/>
            <a:ext cx="12192000" cy="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TextBox 10"/>
          <p:cNvSpPr txBox="1"/>
          <p:nvPr userDrawn="1"/>
        </p:nvSpPr>
        <p:spPr>
          <a:xfrm>
            <a:off x="2953687" y="1124895"/>
            <a:ext cx="1056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PROJECT:</a:t>
            </a:r>
          </a:p>
        </p:txBody>
      </p:sp>
      <p:sp>
        <p:nvSpPr>
          <p:cNvPr id="53" name="TextBox 52"/>
          <p:cNvSpPr txBox="1"/>
          <p:nvPr userDrawn="1"/>
        </p:nvSpPr>
        <p:spPr>
          <a:xfrm>
            <a:off x="38105" y="1100946"/>
            <a:ext cx="8318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PE: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5901886" y="1115063"/>
            <a:ext cx="16065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RDDS</a:t>
            </a:r>
            <a:r>
              <a:rPr lang="en-US" sz="1000" baseline="0" dirty="0">
                <a:latin typeface="+mn-lt"/>
              </a:rPr>
              <a:t> PG #</a:t>
            </a:r>
            <a:r>
              <a:rPr lang="en-US" sz="1000" dirty="0">
                <a:latin typeface="+mn-lt"/>
              </a:rPr>
              <a:t>: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364472" y="1095399"/>
            <a:ext cx="2764371" cy="246221"/>
          </a:xfrm>
          <a:noFill/>
        </p:spPr>
        <p:txBody>
          <a:bodyPr wrap="square" lIns="45720" rtlCol="0">
            <a:spAutoFit/>
          </a:bodyPr>
          <a:lstStyle>
            <a:lvl1pPr>
              <a:defRPr lang="en-US" sz="1000" baseline="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-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3768343" y="1095399"/>
            <a:ext cx="2297212" cy="24622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4572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>
              <a:defRPr lang="en-US" sz="10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-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934856" y="1105231"/>
            <a:ext cx="1213629" cy="24622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4572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 marL="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000" dirty="0">
                <a:latin typeface="+mn-lt"/>
                <a:cs typeface="+mn-cs"/>
              </a:defRPr>
            </a:lvl1pPr>
          </a:lstStyle>
          <a:p>
            <a:pPr marL="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-</a:t>
            </a:r>
          </a:p>
        </p:txBody>
      </p:sp>
      <p:sp>
        <p:nvSpPr>
          <p:cNvPr id="19" name="Text Placeholder 39"/>
          <p:cNvSpPr>
            <a:spLocks noGrp="1"/>
          </p:cNvSpPr>
          <p:nvPr>
            <p:ph type="body" sz="quarter" idx="15" hasCustomPrompt="1"/>
          </p:nvPr>
        </p:nvSpPr>
        <p:spPr>
          <a:xfrm>
            <a:off x="9131097" y="1184163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29" hasCustomPrompt="1"/>
          </p:nvPr>
        </p:nvSpPr>
        <p:spPr>
          <a:xfrm>
            <a:off x="10106128" y="1184163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44" name="Text Placeholder 39"/>
          <p:cNvSpPr>
            <a:spLocks noGrp="1"/>
          </p:cNvSpPr>
          <p:nvPr>
            <p:ph type="body" sz="quarter" idx="30" hasCustomPrompt="1"/>
          </p:nvPr>
        </p:nvSpPr>
        <p:spPr>
          <a:xfrm>
            <a:off x="11085197" y="1184163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32" name="Text Placeholder 39"/>
          <p:cNvSpPr>
            <a:spLocks noGrp="1"/>
          </p:cNvSpPr>
          <p:nvPr>
            <p:ph type="body" sz="quarter" idx="31" hasCustomPrompt="1"/>
          </p:nvPr>
        </p:nvSpPr>
        <p:spPr>
          <a:xfrm>
            <a:off x="9131097" y="1020971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34" name="Text Placeholder 39"/>
          <p:cNvSpPr>
            <a:spLocks noGrp="1"/>
          </p:cNvSpPr>
          <p:nvPr>
            <p:ph type="body" sz="quarter" idx="32" hasCustomPrompt="1"/>
          </p:nvPr>
        </p:nvSpPr>
        <p:spPr>
          <a:xfrm>
            <a:off x="10106128" y="1020971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43" name="Text Placeholder 39"/>
          <p:cNvSpPr>
            <a:spLocks noGrp="1"/>
          </p:cNvSpPr>
          <p:nvPr>
            <p:ph type="body" sz="quarter" idx="33" hasCustomPrompt="1"/>
          </p:nvPr>
        </p:nvSpPr>
        <p:spPr>
          <a:xfrm>
            <a:off x="11085197" y="1020971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11085197" y="709920"/>
            <a:ext cx="975360" cy="160044"/>
          </a:xfrm>
          <a:prstGeom prst="rect">
            <a:avLst/>
          </a:prstGeom>
          <a:noFill/>
        </p:spPr>
        <p:txBody>
          <a:bodyPr wrap="square" lIns="91440" tIns="18288" rIns="91440" bIns="18288" rtlCol="0">
            <a:spAutoFit/>
          </a:bodyPr>
          <a:lstStyle>
            <a:defPPr>
              <a:defRPr lang="en-US"/>
            </a:defPPr>
            <a:lvl1pPr>
              <a:defRPr sz="1000"/>
            </a:lvl1pPr>
          </a:lstStyle>
          <a:p>
            <a:pPr lvl="0" algn="ctr"/>
            <a:r>
              <a:rPr lang="en-US" sz="800" dirty="0"/>
              <a:t>FY20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0106128" y="709920"/>
            <a:ext cx="975360" cy="160044"/>
          </a:xfrm>
          <a:prstGeom prst="rect">
            <a:avLst/>
          </a:prstGeom>
          <a:noFill/>
        </p:spPr>
        <p:txBody>
          <a:bodyPr wrap="square" lIns="91440" tIns="18288" rIns="91440" bIns="18288" rtlCol="0">
            <a:spAutoFit/>
          </a:bodyPr>
          <a:lstStyle>
            <a:defPPr>
              <a:defRPr lang="en-US"/>
            </a:defPPr>
            <a:lvl1pPr>
              <a:defRPr sz="1000"/>
            </a:lvl1pPr>
          </a:lstStyle>
          <a:p>
            <a:pPr lvl="0" algn="ctr"/>
            <a:r>
              <a:rPr lang="en-US" sz="800" dirty="0"/>
              <a:t>FY19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9131097" y="709920"/>
            <a:ext cx="975360" cy="160044"/>
          </a:xfrm>
          <a:prstGeom prst="rect">
            <a:avLst/>
          </a:prstGeom>
          <a:noFill/>
        </p:spPr>
        <p:txBody>
          <a:bodyPr wrap="square" lIns="91440" tIns="18288" rIns="91440" bIns="18288" rtlCol="0">
            <a:spAutoFit/>
          </a:bodyPr>
          <a:lstStyle>
            <a:defPPr>
              <a:defRPr lang="en-US"/>
            </a:defPPr>
            <a:lvl1pPr>
              <a:defRPr sz="1000"/>
            </a:lvl1pPr>
          </a:lstStyle>
          <a:p>
            <a:pPr lvl="0" algn="ctr"/>
            <a:r>
              <a:rPr lang="en-US" sz="800" dirty="0"/>
              <a:t>FY18</a:t>
            </a:r>
          </a:p>
        </p:txBody>
      </p:sp>
      <p:sp>
        <p:nvSpPr>
          <p:cNvPr id="45" name="TextBox 44"/>
          <p:cNvSpPr txBox="1"/>
          <p:nvPr userDrawn="1"/>
        </p:nvSpPr>
        <p:spPr>
          <a:xfrm>
            <a:off x="8152193" y="709920"/>
            <a:ext cx="975360" cy="160044"/>
          </a:xfrm>
          <a:prstGeom prst="rect">
            <a:avLst/>
          </a:prstGeom>
          <a:noFill/>
        </p:spPr>
        <p:txBody>
          <a:bodyPr wrap="square" lIns="91440" tIns="18288" rIns="91440" bIns="18288" rtlCol="0">
            <a:spAutoFit/>
          </a:bodyPr>
          <a:lstStyle>
            <a:defPPr>
              <a:defRPr lang="en-US"/>
            </a:defPPr>
            <a:lvl1pPr>
              <a:defRPr sz="1000"/>
            </a:lvl1pPr>
          </a:lstStyle>
          <a:p>
            <a:pPr lvl="0" algn="ctr"/>
            <a:r>
              <a:rPr lang="en-US" sz="800" dirty="0"/>
              <a:t>PROJECT</a:t>
            </a:r>
          </a:p>
        </p:txBody>
      </p:sp>
      <p:sp>
        <p:nvSpPr>
          <p:cNvPr id="46" name="Text Placeholder 39"/>
          <p:cNvSpPr>
            <a:spLocks noGrp="1"/>
          </p:cNvSpPr>
          <p:nvPr userDrawn="1">
            <p:ph type="body" sz="quarter" idx="34" hasCustomPrompt="1"/>
          </p:nvPr>
        </p:nvSpPr>
        <p:spPr>
          <a:xfrm>
            <a:off x="8152193" y="1184163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-</a:t>
            </a:r>
          </a:p>
        </p:txBody>
      </p:sp>
      <p:sp>
        <p:nvSpPr>
          <p:cNvPr id="48" name="Text Placeholder 39"/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8152193" y="1020971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-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200151" y="1363190"/>
            <a:ext cx="36195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ahoma" pitchFamily="34" charset="0"/>
                <a:ea typeface="Tahoma" pitchFamily="34" charset="0"/>
                <a:cs typeface="Tahoma" pitchFamily="34" charset="0"/>
              </a:rPr>
              <a:t>PROGRAM OVERVIEW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7454898" y="1365363"/>
            <a:ext cx="36195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ahoma" pitchFamily="34" charset="0"/>
                <a:ea typeface="Tahoma" pitchFamily="34" charset="0"/>
                <a:cs typeface="Tahoma" pitchFamily="34" charset="0"/>
              </a:rPr>
              <a:t>PROGRAM STATUS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341314" y="3843864"/>
            <a:ext cx="5337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ahoma" pitchFamily="34" charset="0"/>
                <a:ea typeface="Tahoma" pitchFamily="34" charset="0"/>
                <a:cs typeface="Tahoma" pitchFamily="34" charset="0"/>
              </a:rPr>
              <a:t>CAPABILITY OBJECTIVE/GOAL</a:t>
            </a:r>
          </a:p>
        </p:txBody>
      </p:sp>
      <p:cxnSp>
        <p:nvCxnSpPr>
          <p:cNvPr id="42" name="Straight Connector 41"/>
          <p:cNvCxnSpPr/>
          <p:nvPr userDrawn="1"/>
        </p:nvCxnSpPr>
        <p:spPr bwMode="auto">
          <a:xfrm>
            <a:off x="0" y="3825875"/>
            <a:ext cx="12192000" cy="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" name="Straight Connector 46"/>
          <p:cNvCxnSpPr/>
          <p:nvPr userDrawn="1"/>
        </p:nvCxnSpPr>
        <p:spPr bwMode="auto">
          <a:xfrm>
            <a:off x="6096000" y="1355726"/>
            <a:ext cx="0" cy="5070474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TextBox 38"/>
          <p:cNvSpPr txBox="1"/>
          <p:nvPr userDrawn="1"/>
        </p:nvSpPr>
        <p:spPr>
          <a:xfrm>
            <a:off x="8188123" y="3843864"/>
            <a:ext cx="2153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ahoma" pitchFamily="34" charset="0"/>
                <a:ea typeface="Tahoma" pitchFamily="34" charset="0"/>
                <a:cs typeface="Tahoma" pitchFamily="34" charset="0"/>
              </a:rPr>
              <a:t>PERFORMERS</a:t>
            </a:r>
          </a:p>
        </p:txBody>
      </p:sp>
      <p:sp>
        <p:nvSpPr>
          <p:cNvPr id="49" name="Text Placeholder 39"/>
          <p:cNvSpPr>
            <a:spLocks noGrp="1"/>
          </p:cNvSpPr>
          <p:nvPr userDrawn="1">
            <p:ph type="body" sz="quarter" idx="36" hasCustomPrompt="1"/>
          </p:nvPr>
        </p:nvSpPr>
        <p:spPr>
          <a:xfrm>
            <a:off x="9131097" y="849141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50" name="Text Placeholder 39"/>
          <p:cNvSpPr>
            <a:spLocks noGrp="1"/>
          </p:cNvSpPr>
          <p:nvPr userDrawn="1">
            <p:ph type="body" sz="quarter" idx="37" hasCustomPrompt="1"/>
          </p:nvPr>
        </p:nvSpPr>
        <p:spPr>
          <a:xfrm>
            <a:off x="10106620" y="849141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51" name="Text Placeholder 39"/>
          <p:cNvSpPr>
            <a:spLocks noGrp="1"/>
          </p:cNvSpPr>
          <p:nvPr userDrawn="1">
            <p:ph type="body" sz="quarter" idx="38" hasCustomPrompt="1"/>
          </p:nvPr>
        </p:nvSpPr>
        <p:spPr>
          <a:xfrm>
            <a:off x="11085197" y="849141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0.000</a:t>
            </a:r>
          </a:p>
        </p:txBody>
      </p:sp>
      <p:sp>
        <p:nvSpPr>
          <p:cNvPr id="52" name="Text Placeholder 39"/>
          <p:cNvSpPr>
            <a:spLocks noGrp="1"/>
          </p:cNvSpPr>
          <p:nvPr userDrawn="1">
            <p:ph type="body" sz="quarter" idx="39" hasCustomPrompt="1"/>
          </p:nvPr>
        </p:nvSpPr>
        <p:spPr>
          <a:xfrm>
            <a:off x="8152193" y="849141"/>
            <a:ext cx="975360" cy="160044"/>
          </a:xfrm>
          <a:noFill/>
        </p:spPr>
        <p:txBody>
          <a:bodyPr wrap="square" lIns="91440" tIns="18288" rIns="91440" bIns="18288" rtlCol="0">
            <a:spAutoFit/>
          </a:bodyPr>
          <a:lstStyle>
            <a:lvl1pPr algn="ctr">
              <a:defRPr lang="en-US" sz="800" dirty="0">
                <a:latin typeface="+mn-lt"/>
                <a:cs typeface="+mn-cs"/>
              </a:defRPr>
            </a:lvl1pPr>
          </a:lstStyle>
          <a:p>
            <a:pPr marL="0" lvl="0"/>
            <a:r>
              <a:rPr lang="en-US" dirty="0"/>
              <a:t>-</a:t>
            </a:r>
          </a:p>
        </p:txBody>
      </p:sp>
      <p:sp>
        <p:nvSpPr>
          <p:cNvPr id="57" name="Text Placeholder 73"/>
          <p:cNvSpPr>
            <a:spLocks noGrp="1"/>
          </p:cNvSpPr>
          <p:nvPr>
            <p:ph type="body" sz="quarter" idx="40" hasCustomPrompt="1"/>
          </p:nvPr>
        </p:nvSpPr>
        <p:spPr>
          <a:xfrm>
            <a:off x="262875" y="4077691"/>
            <a:ext cx="5718048" cy="2157984"/>
          </a:xfrm>
        </p:spPr>
        <p:txBody>
          <a:bodyPr/>
          <a:lstStyle>
            <a:lvl1pPr marL="0" indent="0">
              <a:defRPr sz="1200" baseline="0"/>
            </a:lvl1pPr>
          </a:lstStyle>
          <a:p>
            <a:pPr lvl="0"/>
            <a:r>
              <a:rPr lang="en-US" dirty="0"/>
              <a:t>(What are you trying to accomplish and what is the desired end state)</a:t>
            </a:r>
          </a:p>
        </p:txBody>
      </p:sp>
      <p:sp>
        <p:nvSpPr>
          <p:cNvPr id="5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273660" y="1592626"/>
            <a:ext cx="5718048" cy="2157984"/>
          </a:xfrm>
        </p:spPr>
        <p:txBody>
          <a:bodyPr/>
          <a:lstStyle>
            <a:lvl1pPr marL="0" indent="0">
              <a:defRPr sz="1200" baseline="0"/>
            </a:lvl1pPr>
          </a:lstStyle>
          <a:p>
            <a:pPr lvl="0"/>
            <a:r>
              <a:rPr lang="en-US" dirty="0"/>
              <a:t>Upcoming Key Decisions: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Transition: (Define stages of transition – 6.1, 6.2, 6.3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Technical Risk</a:t>
            </a:r>
          </a:p>
        </p:txBody>
      </p:sp>
      <p:sp>
        <p:nvSpPr>
          <p:cNvPr id="36" name="Rectangle 35"/>
          <p:cNvSpPr/>
          <p:nvPr userDrawn="1"/>
        </p:nvSpPr>
        <p:spPr>
          <a:xfrm>
            <a:off x="6245883" y="4103929"/>
            <a:ext cx="5876544" cy="2286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tabLst>
                <a:tab pos="2455863" algn="l"/>
              </a:tabLst>
            </a:pPr>
            <a:r>
              <a:rPr lang="en-US" sz="1000" baseline="0" dirty="0">
                <a:latin typeface="Tahoma" pitchFamily="34" charset="0"/>
                <a:ea typeface="Tahoma" pitchFamily="34" charset="0"/>
                <a:cs typeface="Tahoma" pitchFamily="34" charset="0"/>
              </a:rPr>
              <a:t>PERFORMER:	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9505245" y="4095463"/>
            <a:ext cx="83869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2455863" algn="l"/>
              </a:tabLst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itchFamily="34" charset="0"/>
                <a:ea typeface="Tahoma" pitchFamily="34" charset="0"/>
                <a:cs typeface="Tahoma" pitchFamily="34" charset="0"/>
              </a:rPr>
              <a:t>LOCATION: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2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54" name="Picture 5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  <p:sp>
        <p:nvSpPr>
          <p:cNvPr id="5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778000" y="6550026"/>
            <a:ext cx="8636000" cy="298450"/>
          </a:xfrm>
        </p:spPr>
        <p:txBody>
          <a:bodyPr/>
          <a:lstStyle/>
          <a:p>
            <a:r>
              <a:rPr lang="en-US" sz="900" dirty="0">
                <a:solidFill>
                  <a:prstClr val="white">
                    <a:lumMod val="50000"/>
                  </a:prstClr>
                </a:solidFill>
              </a:rPr>
              <a:t>Distribution authorized to U.S. Government Agencies only. Other requests for this document shall be referred to DARPA Director’s Office.</a:t>
            </a:r>
          </a:p>
        </p:txBody>
      </p:sp>
    </p:spTree>
    <p:extLst>
      <p:ext uri="{BB962C8B-B14F-4D97-AF65-F5344CB8AC3E}">
        <p14:creationId xmlns:p14="http://schemas.microsoft.com/office/powerpoint/2010/main" val="362144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Content_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0"/>
          <p:cNvSpPr>
            <a:spLocks noGrp="1"/>
          </p:cNvSpPr>
          <p:nvPr>
            <p:ph sz="quarter" idx="13"/>
          </p:nvPr>
        </p:nvSpPr>
        <p:spPr>
          <a:xfrm rot="5400000">
            <a:off x="2603497" y="-1333497"/>
            <a:ext cx="6400803" cy="9525001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/>
            </a:lvl2pPr>
            <a:lvl3pPr marL="1143000" indent="-228600">
              <a:buFont typeface="Arial" pitchFamily="34" charset="0"/>
              <a:buChar char="•"/>
              <a:defRPr sz="1400"/>
            </a:lvl3pPr>
            <a:lvl4pPr marL="1600200" indent="-228600">
              <a:buFont typeface="Arial" pitchFamily="34" charset="0"/>
              <a:buChar char="•"/>
              <a:defRPr sz="1300"/>
            </a:lvl4pPr>
            <a:lvl5pPr marL="2057400" indent="-228600">
              <a:buFont typeface="Arial" pitchFamily="34" charset="0"/>
              <a:buChar char="•"/>
              <a:defRPr sz="13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 rot="5400000">
            <a:off x="-2447443" y="3228446"/>
            <a:ext cx="5546817" cy="397933"/>
          </a:xfrm>
        </p:spPr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 rot="5400000">
            <a:off x="56713" y="6309160"/>
            <a:ext cx="530038" cy="389469"/>
          </a:xfrm>
        </p:spPr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 rot="5400000">
            <a:off x="9074222" y="3657674"/>
            <a:ext cx="5041761" cy="901700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/>
          <p:cNvCxnSpPr>
            <a:cxnSpLocks noChangeShapeType="1"/>
          </p:cNvCxnSpPr>
          <p:nvPr userDrawn="1"/>
        </p:nvCxnSpPr>
        <p:spPr bwMode="auto">
          <a:xfrm flipH="1">
            <a:off x="11022546" y="228601"/>
            <a:ext cx="2117" cy="6410325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74382" y="442948"/>
            <a:ext cx="1241441" cy="74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747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lide_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914400" y="2514600"/>
            <a:ext cx="10363200" cy="914400"/>
          </a:xfrm>
        </p:spPr>
        <p:txBody>
          <a:bodyPr/>
          <a:lstStyle>
            <a:lvl1pPr algn="ctr">
              <a:defRPr sz="22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/>
          <p:cNvCxnSpPr>
            <a:cxnSpLocks noChangeShapeType="1"/>
          </p:cNvCxnSpPr>
          <p:nvPr userDrawn="1"/>
        </p:nvCxnSpPr>
        <p:spPr bwMode="auto">
          <a:xfrm>
            <a:off x="508000" y="3198816"/>
            <a:ext cx="11176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680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lide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914400" y="2514600"/>
            <a:ext cx="10363200" cy="914400"/>
          </a:xfrm>
        </p:spPr>
        <p:txBody>
          <a:bodyPr/>
          <a:lstStyle>
            <a:lvl1pPr algn="ctr">
              <a:defRPr sz="22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/>
          <p:cNvCxnSpPr>
            <a:cxnSpLocks noChangeShapeType="1"/>
          </p:cNvCxnSpPr>
          <p:nvPr userDrawn="1"/>
        </p:nvCxnSpPr>
        <p:spPr bwMode="auto">
          <a:xfrm>
            <a:off x="508000" y="3198816"/>
            <a:ext cx="11176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" y="3352798"/>
            <a:ext cx="10363200" cy="465138"/>
          </a:xfrm>
        </p:spPr>
        <p:txBody>
          <a:bodyPr/>
          <a:lstStyle>
            <a:lvl1pPr algn="ctr"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112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876300" y="4329372"/>
            <a:ext cx="10363200" cy="1461828"/>
          </a:xfrm>
        </p:spPr>
        <p:txBody>
          <a:bodyPr anchor="t"/>
          <a:lstStyle>
            <a:lvl1pPr algn="l">
              <a:defRPr sz="2400" b="1" baseline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/>
          <p:cNvCxnSpPr>
            <a:cxnSpLocks noChangeShapeType="1"/>
          </p:cNvCxnSpPr>
          <p:nvPr userDrawn="1"/>
        </p:nvCxnSpPr>
        <p:spPr bwMode="auto">
          <a:xfrm>
            <a:off x="508000" y="4341816"/>
            <a:ext cx="11176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92629" y="2954111"/>
            <a:ext cx="10363200" cy="1379538"/>
          </a:xfrm>
        </p:spPr>
        <p:txBody>
          <a:bodyPr anchor="b"/>
          <a:lstStyle>
            <a:lvl1pPr algn="l"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7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Content Placeholder 10"/>
          <p:cNvSpPr>
            <a:spLocks noGrp="1"/>
          </p:cNvSpPr>
          <p:nvPr>
            <p:ph sz="quarter" idx="13"/>
          </p:nvPr>
        </p:nvSpPr>
        <p:spPr>
          <a:xfrm>
            <a:off x="558800" y="1143000"/>
            <a:ext cx="11074400" cy="5334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/>
            </a:lvl2pPr>
            <a:lvl3pPr marL="1143000" indent="-228600">
              <a:buFont typeface="Arial" pitchFamily="34" charset="0"/>
              <a:buChar char="•"/>
              <a:defRPr sz="1400"/>
            </a:lvl3pPr>
            <a:lvl4pPr marL="1600200" indent="-228600">
              <a:buFont typeface="Arial" pitchFamily="34" charset="0"/>
              <a:buChar char="•"/>
              <a:defRPr sz="1300"/>
            </a:lvl4pPr>
            <a:lvl5pPr marL="2057400" indent="-228600">
              <a:buFont typeface="Arial" pitchFamily="34" charset="0"/>
              <a:buChar char="•"/>
              <a:defRPr sz="13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828800" y="151418"/>
            <a:ext cx="9855199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/>
          <p:cNvCxnSpPr>
            <a:cxnSpLocks noChangeShapeType="1"/>
          </p:cNvCxnSpPr>
          <p:nvPr userDrawn="1"/>
        </p:nvCxnSpPr>
        <p:spPr bwMode="auto">
          <a:xfrm>
            <a:off x="381000" y="841689"/>
            <a:ext cx="11302999" cy="0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907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_and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828800" y="151418"/>
            <a:ext cx="9855200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  <p:cxnSp>
        <p:nvCxnSpPr>
          <p:cNvPr id="8" name="Straight Connector 7"/>
          <p:cNvCxnSpPr>
            <a:cxnSpLocks noChangeShapeType="1"/>
          </p:cNvCxnSpPr>
          <p:nvPr userDrawn="1"/>
        </p:nvCxnSpPr>
        <p:spPr bwMode="auto">
          <a:xfrm>
            <a:off x="381000" y="841689"/>
            <a:ext cx="11302999" cy="0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311463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Two_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066800"/>
            <a:ext cx="11074400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4"/>
          </p:nvPr>
        </p:nvSpPr>
        <p:spPr>
          <a:xfrm>
            <a:off x="609600" y="3581400"/>
            <a:ext cx="11074400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828800" y="151418"/>
            <a:ext cx="9855200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  <p:cxnSp>
        <p:nvCxnSpPr>
          <p:cNvPr id="10" name="Straight Connector 9"/>
          <p:cNvCxnSpPr>
            <a:cxnSpLocks noChangeShapeType="1"/>
          </p:cNvCxnSpPr>
          <p:nvPr userDrawn="1"/>
        </p:nvCxnSpPr>
        <p:spPr bwMode="auto">
          <a:xfrm>
            <a:off x="381000" y="841689"/>
            <a:ext cx="11302999" cy="0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93282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066800"/>
            <a:ext cx="5384800" cy="4953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4"/>
          </p:nvPr>
        </p:nvSpPr>
        <p:spPr>
          <a:xfrm>
            <a:off x="6197600" y="1066800"/>
            <a:ext cx="5384800" cy="4953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828800" y="151418"/>
            <a:ext cx="9855200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  <p:cxnSp>
        <p:nvCxnSpPr>
          <p:cNvPr id="10" name="Straight Connector 9"/>
          <p:cNvCxnSpPr>
            <a:cxnSpLocks noChangeShapeType="1"/>
          </p:cNvCxnSpPr>
          <p:nvPr userDrawn="1"/>
        </p:nvCxnSpPr>
        <p:spPr bwMode="auto">
          <a:xfrm>
            <a:off x="381000" y="841689"/>
            <a:ext cx="11302999" cy="0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14958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Three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066800"/>
            <a:ext cx="3556000" cy="4953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4"/>
          </p:nvPr>
        </p:nvSpPr>
        <p:spPr>
          <a:xfrm>
            <a:off x="4368800" y="1066800"/>
            <a:ext cx="3556000" cy="4953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5"/>
          </p:nvPr>
        </p:nvSpPr>
        <p:spPr>
          <a:xfrm>
            <a:off x="8128000" y="1066800"/>
            <a:ext cx="3556000" cy="4953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1828800" y="151418"/>
            <a:ext cx="9855200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3133"/>
            <a:ext cx="1241441" cy="749220"/>
          </a:xfrm>
          <a:prstGeom prst="rect">
            <a:avLst/>
          </a:prstGeom>
        </p:spPr>
      </p:pic>
      <p:cxnSp>
        <p:nvCxnSpPr>
          <p:cNvPr id="11" name="Straight Connector 10"/>
          <p:cNvCxnSpPr>
            <a:cxnSpLocks noChangeShapeType="1"/>
          </p:cNvCxnSpPr>
          <p:nvPr userDrawn="1"/>
        </p:nvCxnSpPr>
        <p:spPr bwMode="auto">
          <a:xfrm>
            <a:off x="381000" y="841689"/>
            <a:ext cx="11302999" cy="0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50187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08000" y="1219200"/>
            <a:ext cx="111760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78000" y="6550026"/>
            <a:ext cx="8636000" cy="2984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900" baseline="0">
                <a:solidFill>
                  <a:srgbClr val="898989"/>
                </a:solidFill>
                <a:latin typeface="Tahoma" charset="0"/>
              </a:defRPr>
            </a:lvl1pPr>
          </a:lstStyle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03240" y="6553200"/>
            <a:ext cx="1016000" cy="29210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aseline="0">
                <a:solidFill>
                  <a:srgbClr val="898989"/>
                </a:solidFill>
                <a:latin typeface="Tahoma" charset="0"/>
              </a:defRPr>
            </a:lvl1pPr>
          </a:lstStyle>
          <a:p>
            <a:pPr>
              <a:defRPr/>
            </a:pPr>
            <a:fld id="{231CC523-8BC6-4921-807A-66BD262F34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3" name="Title Placeholder 9"/>
          <p:cNvSpPr>
            <a:spLocks noGrp="1"/>
          </p:cNvSpPr>
          <p:nvPr>
            <p:ph type="title"/>
          </p:nvPr>
        </p:nvSpPr>
        <p:spPr bwMode="auto">
          <a:xfrm>
            <a:off x="2163233" y="152400"/>
            <a:ext cx="9520767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94E2C-28A1-4ACF-BE1C-DC6E3E3FF6B4}" type="datetimeFigureOut">
              <a:rPr lang="en-US" smtClean="0"/>
              <a:t>2/5/2020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2" r:id="rId3"/>
    <p:sldLayoutId id="2147483720" r:id="rId4"/>
    <p:sldLayoutId id="2147483721" r:id="rId5"/>
    <p:sldLayoutId id="2147483723" r:id="rId6"/>
    <p:sldLayoutId id="2147483725" r:id="rId7"/>
    <p:sldLayoutId id="2147483726" r:id="rId8"/>
    <p:sldLayoutId id="2147483729" r:id="rId9"/>
    <p:sldLayoutId id="2147483728" r:id="rId10"/>
    <p:sldLayoutId id="2147483727" r:id="rId11"/>
    <p:sldLayoutId id="2147483730" r:id="rId12"/>
    <p:sldLayoutId id="2147483731" r:id="rId13"/>
    <p:sldLayoutId id="2147483757" r:id="rId14"/>
    <p:sldLayoutId id="2147483758" r:id="rId15"/>
    <p:sldLayoutId id="2147483759" r:id="rId16"/>
    <p:sldLayoutId id="2147483754" r:id="rId17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Tahoma" pitchFamily="34" charset="0"/>
          <a:ea typeface="+mj-ea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Distribution Statement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558800" y="1143000"/>
            <a:ext cx="5165725" cy="5334000"/>
          </a:xfrm>
        </p:spPr>
        <p:txBody>
          <a:bodyPr/>
          <a:lstStyle/>
          <a:p>
            <a:r>
              <a:rPr lang="en-US" dirty="0"/>
              <a:t>Worked on defining an Earth Observation example scenario</a:t>
            </a:r>
          </a:p>
          <a:p>
            <a:r>
              <a:rPr lang="en-US" dirty="0"/>
              <a:t>Mission is to provide measurements of a certain observable, e.g., launch detection with certain properties (e.g., accuracy, spatial resolution)</a:t>
            </a:r>
          </a:p>
          <a:p>
            <a:r>
              <a:rPr lang="en-US" dirty="0"/>
              <a:t>Various platforms (air, space, ground) have different kinds of sensors with complementary capabilities (e.g., microwave, infrared)</a:t>
            </a:r>
          </a:p>
          <a:p>
            <a:r>
              <a:rPr lang="en-US" dirty="0"/>
              <a:t>Platforms autonomously decide whether to join a mission or not based on </a:t>
            </a:r>
          </a:p>
          <a:p>
            <a:pPr lvl="1"/>
            <a:r>
              <a:rPr lang="en-US" dirty="0"/>
              <a:t>Knowledge Graph (global knowledge of physics, which sensors can measure what + local knowledge about this agent’s capabilities)</a:t>
            </a:r>
          </a:p>
          <a:p>
            <a:pPr lvl="1"/>
            <a:r>
              <a:rPr lang="en-US" dirty="0"/>
              <a:t>Mission specification</a:t>
            </a:r>
          </a:p>
          <a:p>
            <a:pPr lvl="1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TAMU team – Work done so far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805810-9AE0-4E85-8D99-837D46E6553E}"/>
              </a:ext>
            </a:extLst>
          </p:cNvPr>
          <p:cNvSpPr/>
          <p:nvPr/>
        </p:nvSpPr>
        <p:spPr>
          <a:xfrm>
            <a:off x="5784957" y="1724710"/>
            <a:ext cx="55021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Worked on simulation framework for demo using </a:t>
            </a:r>
            <a:r>
              <a:rPr lang="en-US" dirty="0" err="1"/>
              <a:t>Orekit</a:t>
            </a:r>
            <a:r>
              <a:rPr lang="en-US" dirty="0"/>
              <a:t> + Cesium</a:t>
            </a:r>
          </a:p>
        </p:txBody>
      </p:sp>
      <p:pic>
        <p:nvPicPr>
          <p:cNvPr id="13" name="2020-02-05 23-34-00">
            <a:hlinkClick r:id="" action="ppaction://media"/>
            <a:extLst>
              <a:ext uri="{FF2B5EF4-FFF2-40B4-BE49-F238E27FC236}">
                <a16:creationId xmlns:a16="http://schemas.microsoft.com/office/drawing/2014/main" id="{B6C30CA8-E1B5-4EE4-A536-9AEE681783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73763" y="2695575"/>
            <a:ext cx="5922705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363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5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Distribution Statement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96D6E6-F518-4DC0-A0D0-727C60D2385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Researched potential ontologies to use in the KG (</a:t>
            </a:r>
            <a:r>
              <a:rPr lang="en-US" b="1" dirty="0"/>
              <a:t>Semantic Sensor Network Ontology</a:t>
            </a:r>
            <a:r>
              <a:rPr lang="en-US" dirty="0"/>
              <a:t>) </a:t>
            </a:r>
          </a:p>
          <a:p>
            <a:r>
              <a:rPr lang="en-US" dirty="0"/>
              <a:t>Researched KG development tools (chose </a:t>
            </a:r>
            <a:r>
              <a:rPr lang="en-US" b="1" dirty="0"/>
              <a:t>Neo-4j</a:t>
            </a:r>
            <a:r>
              <a:rPr lang="en-US" dirty="0"/>
              <a:t> over </a:t>
            </a:r>
            <a:r>
              <a:rPr lang="en-US" dirty="0" err="1"/>
              <a:t>grakn</a:t>
            </a:r>
            <a:r>
              <a:rPr lang="en-US" dirty="0"/>
              <a:t>) and developed example knowledge graph</a:t>
            </a:r>
          </a:p>
          <a:p>
            <a:r>
              <a:rPr lang="en-US" dirty="0"/>
              <a:t>Researched potential corpuses of data to mine to complete the KG (</a:t>
            </a:r>
            <a:r>
              <a:rPr lang="en-US" dirty="0" err="1"/>
              <a:t>adafruit</a:t>
            </a:r>
            <a:r>
              <a:rPr lang="en-US" dirty="0"/>
              <a:t>, </a:t>
            </a:r>
            <a:r>
              <a:rPr lang="en-US" b="1" dirty="0"/>
              <a:t>CEOS database</a:t>
            </a:r>
            <a:r>
              <a:rPr lang="en-US" dirty="0"/>
              <a:t>) and approaches for link prediction (</a:t>
            </a:r>
            <a:r>
              <a:rPr lang="en-US" b="1" dirty="0"/>
              <a:t>embeddings</a:t>
            </a:r>
            <a:r>
              <a:rPr lang="en-US" dirty="0"/>
              <a:t>)</a:t>
            </a:r>
          </a:p>
          <a:p>
            <a:r>
              <a:rPr lang="en-US" dirty="0"/>
              <a:t>Researched </a:t>
            </a:r>
            <a:r>
              <a:rPr lang="en-US" b="1" dirty="0"/>
              <a:t>Markov Logic Networks </a:t>
            </a:r>
            <a:r>
              <a:rPr lang="en-US" dirty="0"/>
              <a:t>as a means to incorporate uncertainty in the KG (</a:t>
            </a:r>
            <a:r>
              <a:rPr lang="en-US" dirty="0" err="1"/>
              <a:t>prac-mln</a:t>
            </a:r>
            <a:r>
              <a:rPr lang="en-US" dirty="0"/>
              <a:t> library)</a:t>
            </a: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TAMU team – Work done so far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0AEA53-DB3B-4717-90D1-C656717A5B85}"/>
              </a:ext>
            </a:extLst>
          </p:cNvPr>
          <p:cNvSpPr txBox="1"/>
          <p:nvPr/>
        </p:nvSpPr>
        <p:spPr>
          <a:xfrm>
            <a:off x="9393880" y="1355437"/>
            <a:ext cx="140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KG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DE41B3-FEEE-412A-8C38-708334BE3316}"/>
              </a:ext>
            </a:extLst>
          </p:cNvPr>
          <p:cNvSpPr txBox="1"/>
          <p:nvPr/>
        </p:nvSpPr>
        <p:spPr>
          <a:xfrm>
            <a:off x="4913412" y="995047"/>
            <a:ext cx="1541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SSN ontology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C6F29C76-8B24-451F-B183-4240C815D66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191" y="1989882"/>
            <a:ext cx="3638833" cy="3613445"/>
          </a:xfrm>
          <a:prstGeom prst="rect">
            <a:avLst/>
          </a:prstGeom>
        </p:spPr>
      </p:pic>
      <p:pic>
        <p:nvPicPr>
          <p:cNvPr id="15" name="Picture 2" descr="SSN ontology modules - Observation">
            <a:extLst>
              <a:ext uri="{FF2B5EF4-FFF2-40B4-BE49-F238E27FC236}">
                <a16:creationId xmlns:a16="http://schemas.microsoft.com/office/drawing/2014/main" id="{F8210FC2-3D63-49F9-BE9D-2D1C50E49B87}"/>
              </a:ext>
            </a:extLst>
          </p:cNvPr>
          <p:cNvPicPr>
            <a:picLocks noGrp="1" noChangeAspect="1" noChangeArrowheads="1"/>
          </p:cNvPicPr>
          <p:nvPr>
            <p:ph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87" r="27625"/>
          <a:stretch/>
        </p:blipFill>
        <p:spPr bwMode="auto">
          <a:xfrm>
            <a:off x="4318000" y="1595360"/>
            <a:ext cx="3556000" cy="4402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4753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Distribution Statement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Continue developing KG including automatic graph completion from existing corpuses</a:t>
            </a:r>
          </a:p>
          <a:p>
            <a:r>
              <a:rPr lang="en-US" dirty="0"/>
              <a:t>Continue developing </a:t>
            </a:r>
            <a:r>
              <a:rPr lang="en-US" dirty="0" err="1"/>
              <a:t>Orekit+Cesium</a:t>
            </a:r>
            <a:r>
              <a:rPr lang="en-US" dirty="0"/>
              <a:t> simulation framework</a:t>
            </a:r>
          </a:p>
          <a:p>
            <a:r>
              <a:rPr lang="en-US" dirty="0"/>
              <a:t>Generate MLN program from the KG and the problem formulation</a:t>
            </a:r>
          </a:p>
          <a:p>
            <a:r>
              <a:rPr lang="en-US" dirty="0"/>
              <a:t>Explore connections with Markov Decision Processes and temporal logics (PLTL/PCTL) with Cornell team</a:t>
            </a:r>
          </a:p>
          <a:p>
            <a:r>
              <a:rPr lang="en-US" dirty="0"/>
              <a:t>Compare pure MLN approach to planning-based approach</a:t>
            </a: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TAMU team – next steps</a:t>
            </a:r>
          </a:p>
        </p:txBody>
      </p:sp>
    </p:spTree>
    <p:extLst>
      <p:ext uri="{BB962C8B-B14F-4D97-AF65-F5344CB8AC3E}">
        <p14:creationId xmlns:p14="http://schemas.microsoft.com/office/powerpoint/2010/main" val="1896649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22225">
          <a:solidFill>
            <a:schemeClr val="tx1"/>
          </a:solidFill>
          <a:round/>
          <a:headEnd/>
          <a:tailEnd/>
        </a:ln>
        <a:extLst>
          <a:ext uri="{909E8E84-426E-40DD-AFC4-6F175D3DCCD1}">
            <a14:hiddenFill xmlns:a14="http://schemas.microsoft.com/office/drawing/2010/main">
              <a:noFill/>
            </a14:hiddenFill>
          </a:ext>
        </a:extLst>
      </a:spPr>
      <a:bodyPr/>
      <a:lstStyle/>
    </a:lnDef>
  </a:objectDefaults>
  <a:extraClrSchemeLst/>
  <a:extLst>
    <a:ext uri="{05A4C25C-085E-4340-85A3-A5531E510DB2}">
      <thm15:themeFamily xmlns:thm15="http://schemas.microsoft.com/office/thememl/2012/main" name="Updated_DARPA_Template_20190102_1237.pptx" id="{73648ED9-5A49-4BD0-BC42-DE32C2E6CF09}" vid="{D0B459EC-B9B7-4546-9243-8AF0A3298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105</TotalTime>
  <Words>262</Words>
  <Application>Microsoft Office PowerPoint</Application>
  <PresentationFormat>Widescreen</PresentationFormat>
  <Paragraphs>27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Tahoma</vt:lpstr>
      <vt:lpstr>Office Theme</vt:lpstr>
      <vt:lpstr>TAMU team – Work done so far</vt:lpstr>
      <vt:lpstr>TAMU team – Work done so far</vt:lpstr>
      <vt:lpstr>TAMU team – next steps</vt:lpstr>
    </vt:vector>
  </TitlesOfParts>
  <Company>DARPA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“Example Format”</dc:title>
  <dc:creator>Florea, Rachel (contr-sto)</dc:creator>
  <cp:lastModifiedBy>Daniel Selva</cp:lastModifiedBy>
  <cp:revision>15</cp:revision>
  <cp:lastPrinted>2011-09-22T20:00:03Z</cp:lastPrinted>
  <dcterms:created xsi:type="dcterms:W3CDTF">2020-01-30T01:03:30Z</dcterms:created>
  <dcterms:modified xsi:type="dcterms:W3CDTF">2020-02-06T05:49:39Z</dcterms:modified>
</cp:coreProperties>
</file>

<file path=docProps/thumbnail.jpeg>
</file>